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3" d="100"/>
          <a:sy n="73" d="100"/>
        </p:scale>
        <p:origin x="1277"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jpeg>
</file>

<file path=ppt/media/image4.jpeg>
</file>

<file path=ppt/media/image40.png>
</file>

<file path=ppt/media/image41.pn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539686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1543670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CJB/Data-Science-Capstone-Project/blob/1cc2ca5edce077c4da26ca230cba3fac4cca4a47/jupyter-labs-eda-sql-courser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ACJB/Data-Science-Capstone-Project/blob/907f208add310eba57bbeadc3cedc7ce8ba0f841/Dashboard.py"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4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ACJB/Data-Science-Capstone-Project/blob/1cc2ca5edce077c4da26ca230cba3fac4cca4a47/Dashboard.py"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CJB/Data-Science-Capstone-Project/blob/907f208add310eba57bbeadc3cedc7ce8ba0f841/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Chew Kar Heng</a:t>
            </a:r>
          </a:p>
          <a:p>
            <a:r>
              <a:rPr lang="en-US" dirty="0">
                <a:solidFill>
                  <a:schemeClr val="bg2"/>
                </a:solidFill>
                <a:latin typeface="Abadi" panose="020B0604020104020204" pitchFamily="34" charset="0"/>
                <a:ea typeface="SF Pro" pitchFamily="2" charset="0"/>
                <a:cs typeface="SF Pro" pitchFamily="2" charset="0"/>
              </a:rPr>
              <a:t>16/06/2022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35109" cy="4351338"/>
          </a:xfrm>
          <a:prstGeom prst="rect">
            <a:avLst/>
          </a:prstGeom>
        </p:spPr>
        <p:txBody>
          <a:bodyPr/>
          <a:lstStyle/>
          <a:p>
            <a:r>
              <a:rPr lang="en-US" sz="1800" dirty="0">
                <a:solidFill>
                  <a:schemeClr val="accent3">
                    <a:lumMod val="25000"/>
                  </a:schemeClr>
                </a:solidFill>
              </a:rPr>
              <a:t>In Data Wrangling, we will perform exploratory data analysis and determined the training labels.</a:t>
            </a:r>
          </a:p>
          <a:p>
            <a:r>
              <a:rPr lang="en-US" sz="1800" dirty="0">
                <a:solidFill>
                  <a:schemeClr val="accent3">
                    <a:lumMod val="25000"/>
                  </a:schemeClr>
                </a:solidFill>
              </a:rPr>
              <a:t>We calculated the number of launches at each site, and the number and occurrence of each orbits</a:t>
            </a:r>
          </a:p>
          <a:p>
            <a:r>
              <a:rPr lang="en-US" sz="1800" dirty="0">
                <a:solidFill>
                  <a:schemeClr val="accent3">
                    <a:lumMod val="25000"/>
                  </a:schemeClr>
                </a:solidFill>
              </a:rPr>
              <a:t>We created landing outcome label from outcome column and exported the results to csv.</a:t>
            </a:r>
          </a:p>
          <a:p>
            <a:pPr>
              <a:lnSpc>
                <a:spcPct val="100000"/>
              </a:lnSpc>
              <a:spcBef>
                <a:spcPts val="1400"/>
              </a:spcBef>
            </a:pPr>
            <a:r>
              <a:rPr lang="en-US" sz="1800" dirty="0">
                <a:solidFill>
                  <a:schemeClr val="accent3">
                    <a:lumMod val="25000"/>
                  </a:schemeClr>
                </a:solidFill>
              </a:rPr>
              <a:t>The link to the notebook is </a:t>
            </a:r>
            <a:r>
              <a:rPr lang="en-US" sz="1800" dirty="0">
                <a:hlinkClick r:id="rId3"/>
              </a:rPr>
              <a:t>https://github.com/ACJB/Data-Science-Capstone-Project/blob/907f208add310eba57bbeadc3cedc7ce8ba0f841/labs-jupyter-spacex-Data%20wrangling.ipynb</a:t>
            </a:r>
            <a:r>
              <a:rPr lang="en-US" sz="1800" dirty="0"/>
              <a:t> </a:t>
            </a:r>
          </a:p>
          <a:p>
            <a:endParaRPr lang="en-US" sz="18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DA8D7727-E142-BD4B-1D75-6B9CBFEF88DF}"/>
              </a:ext>
            </a:extLst>
          </p:cNvPr>
          <p:cNvPicPr>
            <a:picLocks noChangeAspect="1"/>
          </p:cNvPicPr>
          <p:nvPr/>
        </p:nvPicPr>
        <p:blipFill>
          <a:blip r:embed="rId4"/>
          <a:stretch>
            <a:fillRect/>
          </a:stretch>
        </p:blipFill>
        <p:spPr>
          <a:xfrm>
            <a:off x="6439567" y="1346800"/>
            <a:ext cx="4550410" cy="520640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1600"/>
            <a:ext cx="5478390" cy="5242560"/>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rPr>
              <a:t>In this Capstone project, we have explored Scatter plot, Bar Chart and Line Chart.</a:t>
            </a:r>
          </a:p>
          <a:p>
            <a:pPr>
              <a:lnSpc>
                <a:spcPct val="100000"/>
              </a:lnSpc>
              <a:spcBef>
                <a:spcPts val="1400"/>
              </a:spcBef>
            </a:pPr>
            <a:r>
              <a:rPr lang="en-US" sz="1600" dirty="0">
                <a:solidFill>
                  <a:schemeClr val="accent3">
                    <a:lumMod val="25000"/>
                  </a:schemeClr>
                </a:solidFill>
              </a:rPr>
              <a:t>Scatter plot feature displaying values for typically two values for a set of data, thus illustrating the degree of correlation between two variables, in this project </a:t>
            </a:r>
            <a:r>
              <a:rPr lang="en-US" sz="1600" b="1" i="0" dirty="0">
                <a:effectLst/>
              </a:rPr>
              <a:t>Scatter plot </a:t>
            </a:r>
            <a:r>
              <a:rPr lang="en-US" sz="1600" i="0" dirty="0">
                <a:effectLst/>
              </a:rPr>
              <a:t>is used to </a:t>
            </a:r>
            <a:r>
              <a:rPr lang="en-US" sz="1600" i="0" dirty="0"/>
              <a:t>v</a:t>
            </a:r>
            <a:r>
              <a:rPr lang="en-US" sz="1600" dirty="0">
                <a:effectLst/>
              </a:rPr>
              <a:t>isualize the relation between payload, flight number and launch site.</a:t>
            </a:r>
            <a:endParaRPr lang="en-US" sz="1600" dirty="0">
              <a:solidFill>
                <a:schemeClr val="accent3">
                  <a:lumMod val="25000"/>
                </a:schemeClr>
              </a:solidFill>
            </a:endParaRPr>
          </a:p>
          <a:p>
            <a:pPr>
              <a:lnSpc>
                <a:spcPct val="100000"/>
              </a:lnSpc>
              <a:spcBef>
                <a:spcPts val="1400"/>
              </a:spcBef>
            </a:pPr>
            <a:r>
              <a:rPr lang="en-US" sz="1600" i="0" dirty="0">
                <a:effectLst/>
              </a:rPr>
              <a:t>Line Chart are used to track changes over short and long periods of time and in the capstone </a:t>
            </a:r>
            <a:r>
              <a:rPr lang="en-US" sz="1600" b="1" i="0" dirty="0">
                <a:effectLst/>
              </a:rPr>
              <a:t>line chart </a:t>
            </a:r>
            <a:r>
              <a:rPr lang="en-US" sz="1600" i="0" dirty="0">
                <a:effectLst/>
              </a:rPr>
              <a:t>is used to </a:t>
            </a:r>
            <a:r>
              <a:rPr lang="en-US" sz="1600" i="0" dirty="0"/>
              <a:t>v</a:t>
            </a:r>
            <a:r>
              <a:rPr lang="en-US" sz="1600" dirty="0">
                <a:effectLst/>
              </a:rPr>
              <a:t>isualize the launch success yearly trend.</a:t>
            </a:r>
          </a:p>
          <a:p>
            <a:pPr>
              <a:lnSpc>
                <a:spcPct val="100000"/>
              </a:lnSpc>
              <a:spcBef>
                <a:spcPts val="1400"/>
              </a:spcBef>
            </a:pPr>
            <a:r>
              <a:rPr lang="en-US" sz="1600" dirty="0"/>
              <a:t>Bar Chart are used to compare things between different groups or to track changes over time and in the project </a:t>
            </a:r>
            <a:r>
              <a:rPr lang="en-US" sz="1600" b="1" dirty="0"/>
              <a:t>bar chart </a:t>
            </a:r>
            <a:r>
              <a:rPr lang="en-US" sz="1600" dirty="0"/>
              <a:t>is used to visualize the relationship between success rate of each orbit type</a:t>
            </a:r>
          </a:p>
          <a:p>
            <a:pPr>
              <a:lnSpc>
                <a:spcPct val="100000"/>
              </a:lnSpc>
              <a:spcBef>
                <a:spcPts val="1400"/>
              </a:spcBef>
            </a:pPr>
            <a:r>
              <a:rPr lang="en-US" sz="1600" dirty="0">
                <a:solidFill>
                  <a:schemeClr val="accent3">
                    <a:lumMod val="25000"/>
                  </a:schemeClr>
                </a:solidFill>
              </a:rPr>
              <a:t>The link to the notebook is</a:t>
            </a:r>
            <a:br>
              <a:rPr lang="en-US" sz="1600" dirty="0">
                <a:solidFill>
                  <a:schemeClr val="accent3">
                    <a:lumMod val="25000"/>
                  </a:schemeClr>
                </a:solidFill>
              </a:rPr>
            </a:br>
            <a:r>
              <a:rPr lang="en-US" sz="1600" dirty="0">
                <a:solidFill>
                  <a:schemeClr val="accent3">
                    <a:lumMod val="25000"/>
                  </a:schemeClr>
                </a:solidFill>
                <a:hlinkClick r:id="rId3"/>
              </a:rPr>
              <a:t>https://github.com/ACJB/Data-Science-Capstone-Project/blob/907f208add310eba57bbeadc3cedc7ce8ba0f841/jupyter-labs-eda-dataviz.ipynb</a:t>
            </a:r>
            <a:r>
              <a:rPr lang="en-US" sz="1600" dirty="0">
                <a:solidFill>
                  <a:schemeClr val="accent3">
                    <a:lumMod val="25000"/>
                  </a:schemeClr>
                </a:solidFill>
              </a:rPr>
              <a:t> </a:t>
            </a:r>
            <a:endParaRPr lang="en-US" sz="1600" b="1" dirty="0">
              <a:solidFill>
                <a:schemeClr val="accent3">
                  <a:lumMod val="25000"/>
                </a:schemeClr>
              </a:solidFill>
            </a:endParaRPr>
          </a:p>
          <a:p>
            <a:endParaRPr lang="en-US" sz="16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DA1311EC-3D3C-6304-5F6E-93DBA851C6DA}"/>
              </a:ext>
            </a:extLst>
          </p:cNvPr>
          <p:cNvPicPr>
            <a:picLocks noChangeAspect="1"/>
          </p:cNvPicPr>
          <p:nvPr/>
        </p:nvPicPr>
        <p:blipFill>
          <a:blip r:embed="rId4"/>
          <a:stretch>
            <a:fillRect/>
          </a:stretch>
        </p:blipFill>
        <p:spPr>
          <a:xfrm>
            <a:off x="6357335" y="1371600"/>
            <a:ext cx="2832712" cy="1899920"/>
          </a:xfrm>
          <a:prstGeom prst="rect">
            <a:avLst/>
          </a:prstGeom>
        </p:spPr>
      </p:pic>
      <p:pic>
        <p:nvPicPr>
          <p:cNvPr id="8" name="Picture 7">
            <a:extLst>
              <a:ext uri="{FF2B5EF4-FFF2-40B4-BE49-F238E27FC236}">
                <a16:creationId xmlns:a16="http://schemas.microsoft.com/office/drawing/2014/main" id="{21A8B880-0910-B956-A959-3A08A5E3CA97}"/>
              </a:ext>
            </a:extLst>
          </p:cNvPr>
          <p:cNvPicPr>
            <a:picLocks noChangeAspect="1"/>
          </p:cNvPicPr>
          <p:nvPr/>
        </p:nvPicPr>
        <p:blipFill>
          <a:blip r:embed="rId5"/>
          <a:stretch>
            <a:fillRect/>
          </a:stretch>
        </p:blipFill>
        <p:spPr>
          <a:xfrm>
            <a:off x="9298981" y="2393337"/>
            <a:ext cx="2600643" cy="2326597"/>
          </a:xfrm>
          <a:prstGeom prst="rect">
            <a:avLst/>
          </a:prstGeom>
        </p:spPr>
      </p:pic>
      <p:pic>
        <p:nvPicPr>
          <p:cNvPr id="10" name="Picture 9">
            <a:extLst>
              <a:ext uri="{FF2B5EF4-FFF2-40B4-BE49-F238E27FC236}">
                <a16:creationId xmlns:a16="http://schemas.microsoft.com/office/drawing/2014/main" id="{E4284988-C6D5-92E9-4B45-EC928EE62FFD}"/>
              </a:ext>
            </a:extLst>
          </p:cNvPr>
          <p:cNvPicPr>
            <a:picLocks noChangeAspect="1"/>
          </p:cNvPicPr>
          <p:nvPr/>
        </p:nvPicPr>
        <p:blipFill>
          <a:blip r:embed="rId6"/>
          <a:stretch>
            <a:fillRect/>
          </a:stretch>
        </p:blipFill>
        <p:spPr>
          <a:xfrm>
            <a:off x="6207762" y="4292153"/>
            <a:ext cx="3091220" cy="2466022"/>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rPr>
              <a:t>We loaded the SpaceX dataset into a PostgreSQL database without leaving the </a:t>
            </a:r>
            <a:r>
              <a:rPr lang="en-US" sz="1800" dirty="0" err="1">
                <a:solidFill>
                  <a:schemeClr val="accent3">
                    <a:lumMod val="25000"/>
                  </a:schemeClr>
                </a:solidFill>
              </a:rPr>
              <a:t>jupyter</a:t>
            </a:r>
            <a:r>
              <a:rPr lang="en-US" sz="1800" dirty="0">
                <a:solidFill>
                  <a:schemeClr val="accent3">
                    <a:lumMod val="25000"/>
                  </a:schemeClr>
                </a:solidFill>
              </a:rPr>
              <a:t> notebook.</a:t>
            </a:r>
          </a:p>
          <a:p>
            <a:pPr>
              <a:lnSpc>
                <a:spcPct val="100000"/>
              </a:lnSpc>
              <a:spcBef>
                <a:spcPts val="1400"/>
              </a:spcBef>
            </a:pPr>
            <a:r>
              <a:rPr lang="en-US" sz="1800" dirty="0">
                <a:solidFill>
                  <a:schemeClr val="accent3">
                    <a:lumMod val="25000"/>
                  </a:schemeClr>
                </a:solidFill>
              </a:rPr>
              <a:t>We applied EDA with SQL to get insight from the data. We wrote queries to find out for instance:</a:t>
            </a:r>
          </a:p>
          <a:p>
            <a:pPr lvl="1">
              <a:lnSpc>
                <a:spcPct val="100000"/>
              </a:lnSpc>
              <a:spcBef>
                <a:spcPts val="1400"/>
              </a:spcBef>
              <a:buFontTx/>
              <a:buChar char="-"/>
            </a:pPr>
            <a:r>
              <a:rPr lang="en-US" sz="1800" dirty="0">
                <a:solidFill>
                  <a:schemeClr val="bg2">
                    <a:lumMod val="50000"/>
                  </a:schemeClr>
                </a:solidFill>
              </a:rPr>
              <a:t>The names of unique launch sites in the space mission.</a:t>
            </a:r>
          </a:p>
          <a:p>
            <a:pPr lvl="1">
              <a:lnSpc>
                <a:spcPct val="100000"/>
              </a:lnSpc>
              <a:spcBef>
                <a:spcPts val="1400"/>
              </a:spcBef>
              <a:buFontTx/>
              <a:buChar char="-"/>
            </a:pPr>
            <a:r>
              <a:rPr lang="en-US" sz="1800" dirty="0">
                <a:solidFill>
                  <a:schemeClr val="bg2">
                    <a:lumMod val="50000"/>
                  </a:schemeClr>
                </a:solidFill>
              </a:rPr>
              <a:t>The total payload mass carried by boosters launched by NASA (CRS)</a:t>
            </a:r>
          </a:p>
          <a:p>
            <a:pPr lvl="1">
              <a:lnSpc>
                <a:spcPct val="100000"/>
              </a:lnSpc>
              <a:spcBef>
                <a:spcPts val="1400"/>
              </a:spcBef>
              <a:buFontTx/>
              <a:buChar char="-"/>
            </a:pPr>
            <a:r>
              <a:rPr lang="en-US" sz="1800" dirty="0">
                <a:solidFill>
                  <a:schemeClr val="bg2">
                    <a:lumMod val="50000"/>
                  </a:schemeClr>
                </a:solidFill>
              </a:rPr>
              <a:t>The average payload mass carried by booster version F9 v1.1</a:t>
            </a:r>
          </a:p>
          <a:p>
            <a:pPr lvl="1">
              <a:lnSpc>
                <a:spcPct val="100000"/>
              </a:lnSpc>
              <a:spcBef>
                <a:spcPts val="1400"/>
              </a:spcBef>
              <a:buFontTx/>
              <a:buChar char="-"/>
            </a:pPr>
            <a:r>
              <a:rPr lang="en-US" sz="1800" dirty="0">
                <a:solidFill>
                  <a:schemeClr val="bg2">
                    <a:lumMod val="50000"/>
                  </a:schemeClr>
                </a:solidFill>
              </a:rPr>
              <a:t>The total number of successful and failure mission outcomes</a:t>
            </a:r>
          </a:p>
          <a:p>
            <a:pPr lvl="1">
              <a:lnSpc>
                <a:spcPct val="100000"/>
              </a:lnSpc>
              <a:spcBef>
                <a:spcPts val="1400"/>
              </a:spcBef>
              <a:buFontTx/>
              <a:buChar char="-"/>
            </a:pPr>
            <a:r>
              <a:rPr lang="en-US" sz="1800" dirty="0">
                <a:solidFill>
                  <a:schemeClr val="bg2">
                    <a:lumMod val="50000"/>
                  </a:schemeClr>
                </a:solidFill>
              </a:rPr>
              <a:t>The failed landing outcomes in drone ship, their booster version and launch site names.</a:t>
            </a: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The link to the notebook is </a:t>
            </a:r>
            <a:br>
              <a:rPr lang="en-US" sz="1800" dirty="0">
                <a:solidFill>
                  <a:schemeClr val="accent3">
                    <a:lumMod val="25000"/>
                  </a:schemeClr>
                </a:solidFill>
              </a:rPr>
            </a:br>
            <a:r>
              <a:rPr lang="en-US" sz="1800" dirty="0">
                <a:solidFill>
                  <a:schemeClr val="accent3">
                    <a:lumMod val="25000"/>
                  </a:schemeClr>
                </a:solidFill>
                <a:hlinkClick r:id="rId3"/>
              </a:rPr>
              <a:t>https://github.com/ACJB/Data-Science-Capstone-Project/blob/1cc2ca5edce077c4da26ca230cba3fac4cca4a47/jupyter-labs-eda-sql-coursera.ipynb</a:t>
            </a:r>
            <a:r>
              <a:rPr lang="en-US" sz="1800" dirty="0">
                <a:solidFill>
                  <a:schemeClr val="accent3">
                    <a:lumMod val="25000"/>
                  </a:schemeClr>
                </a:solidFill>
              </a:rPr>
              <a:t> </a:t>
            </a:r>
            <a:endParaRPr lang="en-US" sz="1800" dirty="0"/>
          </a:p>
          <a:p>
            <a:endParaRPr lang="en-US" sz="1800" dirty="0"/>
          </a:p>
          <a:p>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a:lnSpc>
                <a:spcPct val="100000"/>
              </a:lnSpc>
              <a:spcBef>
                <a:spcPts val="1400"/>
              </a:spcBef>
            </a:pPr>
            <a:r>
              <a:rPr lang="en-US" sz="1800" dirty="0">
                <a:solidFill>
                  <a:schemeClr val="accent3">
                    <a:lumMod val="25000"/>
                  </a:schemeClr>
                </a:solidFill>
              </a:rPr>
              <a:t>The objective is to marked all launch sites, and added map objects such as markers, circles, lines to mark the success or failure of launches for each site on the folium map.</a:t>
            </a:r>
          </a:p>
          <a:p>
            <a:pPr>
              <a:lnSpc>
                <a:spcPct val="100000"/>
              </a:lnSpc>
              <a:spcBef>
                <a:spcPts val="1400"/>
              </a:spcBef>
            </a:pPr>
            <a:r>
              <a:rPr lang="en-US" sz="1800" dirty="0">
                <a:solidFill>
                  <a:schemeClr val="accent3">
                    <a:lumMod val="25000"/>
                  </a:schemeClr>
                </a:solidFill>
              </a:rPr>
              <a:t>We assigned the feature launch outcomes (failure or success) to class 0 and 1.i.e., 0 for failure, and 1 for success.</a:t>
            </a:r>
          </a:p>
          <a:p>
            <a:pPr>
              <a:lnSpc>
                <a:spcPct val="100000"/>
              </a:lnSpc>
              <a:spcBef>
                <a:spcPts val="1400"/>
              </a:spcBef>
            </a:pPr>
            <a:r>
              <a:rPr lang="en-US" sz="1800" dirty="0">
                <a:solidFill>
                  <a:schemeClr val="accent3">
                    <a:lumMod val="25000"/>
                  </a:schemeClr>
                </a:solidFill>
              </a:rPr>
              <a:t>Using the color-labeled marker clusters, we identified which launch sites have relatively high success rate. </a:t>
            </a:r>
          </a:p>
          <a:p>
            <a:pPr>
              <a:lnSpc>
                <a:spcPct val="100000"/>
              </a:lnSpc>
              <a:spcBef>
                <a:spcPts val="1400"/>
              </a:spcBef>
            </a:pPr>
            <a:r>
              <a:rPr lang="en-US" sz="1800" dirty="0">
                <a:solidFill>
                  <a:schemeClr val="accent3">
                    <a:lumMod val="25000"/>
                  </a:schemeClr>
                </a:solidFill>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rPr>
              <a:t>Are launch sites near railways, highways and coastlines.</a:t>
            </a:r>
          </a:p>
          <a:p>
            <a:pPr lvl="1">
              <a:lnSpc>
                <a:spcPct val="100000"/>
              </a:lnSpc>
              <a:spcBef>
                <a:spcPts val="1400"/>
              </a:spcBef>
              <a:buFontTx/>
              <a:buChar char="-"/>
            </a:pPr>
            <a:r>
              <a:rPr lang="en-US" sz="1800" dirty="0">
                <a:solidFill>
                  <a:schemeClr val="bg2">
                    <a:lumMod val="50000"/>
                  </a:schemeClr>
                </a:solidFill>
              </a:rPr>
              <a:t>Do launch sites keep certain distance away from cities.</a:t>
            </a:r>
          </a:p>
          <a:p>
            <a:pPr>
              <a:lnSpc>
                <a:spcPct val="100000"/>
              </a:lnSpc>
              <a:spcBef>
                <a:spcPts val="1400"/>
              </a:spcBef>
            </a:pPr>
            <a:r>
              <a:rPr lang="en-US" sz="1800" dirty="0">
                <a:solidFill>
                  <a:schemeClr val="accent3">
                    <a:lumMod val="25000"/>
                  </a:schemeClr>
                </a:solidFill>
              </a:rPr>
              <a:t>The link to the notebook is</a:t>
            </a:r>
            <a:br>
              <a:rPr lang="en-US" sz="1800" dirty="0">
                <a:solidFill>
                  <a:schemeClr val="accent3">
                    <a:lumMod val="25000"/>
                  </a:schemeClr>
                </a:solidFill>
              </a:rPr>
            </a:br>
            <a:r>
              <a:rPr lang="en-US" sz="1800" dirty="0">
                <a:solidFill>
                  <a:schemeClr val="accent3">
                    <a:lumMod val="25000"/>
                  </a:schemeClr>
                </a:solidFill>
                <a:hlinkClick r:id="rId3"/>
              </a:rPr>
              <a:t>https://github.com/ACJB/Data-Science-Capstone-Project/blob/907f208add310eba57bbeadc3cedc7ce8ba0f841/lab_jupyter_launch_site_location.ipynb</a:t>
            </a:r>
            <a:r>
              <a:rPr lang="en-US" sz="1800" dirty="0">
                <a:solidFill>
                  <a:schemeClr val="accent3">
                    <a:lumMod val="25000"/>
                  </a:schemeClr>
                </a:solidFill>
              </a:rPr>
              <a:t> </a:t>
            </a:r>
            <a:endParaRPr lang="en-US" sz="1800" dirty="0">
              <a:solidFill>
                <a:schemeClr val="bg2">
                  <a:lumMod val="50000"/>
                </a:schemeClr>
              </a:solidFill>
            </a:endParaRPr>
          </a:p>
          <a:p>
            <a:endParaRPr lang="en-US" sz="1800" dirty="0"/>
          </a:p>
          <a:p>
            <a:endParaRPr lang="en-US" sz="18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1800" dirty="0">
                <a:solidFill>
                  <a:schemeClr val="accent3">
                    <a:lumMod val="25000"/>
                  </a:schemeClr>
                </a:solidFill>
              </a:rPr>
              <a:t>We built an interactive dashboard with </a:t>
            </a:r>
            <a:r>
              <a:rPr lang="en-US" sz="1800" dirty="0" err="1">
                <a:solidFill>
                  <a:schemeClr val="accent3">
                    <a:lumMod val="25000"/>
                  </a:schemeClr>
                </a:solidFill>
              </a:rPr>
              <a:t>Plotly</a:t>
            </a:r>
            <a:r>
              <a:rPr lang="en-US" sz="1800" dirty="0">
                <a:solidFill>
                  <a:schemeClr val="accent3">
                    <a:lumMod val="25000"/>
                  </a:schemeClr>
                </a:solidFill>
              </a:rPr>
              <a:t> dash</a:t>
            </a:r>
          </a:p>
          <a:p>
            <a:pPr>
              <a:lnSpc>
                <a:spcPct val="100000"/>
              </a:lnSpc>
              <a:spcBef>
                <a:spcPts val="1400"/>
              </a:spcBef>
            </a:pPr>
            <a:r>
              <a:rPr lang="en-US" sz="1800" dirty="0">
                <a:solidFill>
                  <a:schemeClr val="accent3">
                    <a:lumMod val="25000"/>
                  </a:schemeClr>
                </a:solidFill>
              </a:rPr>
              <a:t>We plotted pie charts showing the total launches by a certain sites</a:t>
            </a:r>
          </a:p>
          <a:p>
            <a:pPr>
              <a:lnSpc>
                <a:spcPct val="100000"/>
              </a:lnSpc>
              <a:spcBef>
                <a:spcPts val="1400"/>
              </a:spcBef>
            </a:pPr>
            <a:r>
              <a:rPr lang="en-US" sz="1800" dirty="0">
                <a:solidFill>
                  <a:schemeClr val="accent3">
                    <a:lumMod val="25000"/>
                  </a:schemeClr>
                </a:solidFill>
              </a:rPr>
              <a:t>We plotted scatter graph showing the relationship with Outcome and Payload Mass (Kg) for the different booster version.</a:t>
            </a:r>
          </a:p>
          <a:p>
            <a:pPr>
              <a:lnSpc>
                <a:spcPct val="100000"/>
              </a:lnSpc>
              <a:spcBef>
                <a:spcPts val="1400"/>
              </a:spcBef>
            </a:pPr>
            <a:r>
              <a:rPr lang="en-US" sz="1800" dirty="0">
                <a:solidFill>
                  <a:schemeClr val="accent3">
                    <a:lumMod val="25000"/>
                  </a:schemeClr>
                </a:solidFill>
              </a:rPr>
              <a:t>The link to the notebook is</a:t>
            </a:r>
            <a:br>
              <a:rPr lang="en-US" sz="1800" dirty="0">
                <a:solidFill>
                  <a:schemeClr val="accent3">
                    <a:lumMod val="25000"/>
                  </a:schemeClr>
                </a:solidFill>
              </a:rPr>
            </a:br>
            <a:r>
              <a:rPr lang="en-US" sz="1800" dirty="0">
                <a:solidFill>
                  <a:schemeClr val="accent3">
                    <a:lumMod val="25000"/>
                  </a:schemeClr>
                </a:solidFill>
                <a:hlinkClick r:id="rId4"/>
              </a:rPr>
              <a:t>https://github.com/ACJB/Data-Science-Capstone-Project/blob/907f208add310eba57bbeadc3cedc7ce8ba0f841/Dashboard.py</a:t>
            </a:r>
            <a:r>
              <a:rPr lang="en-US" sz="1800" dirty="0">
                <a:solidFill>
                  <a:schemeClr val="accent3">
                    <a:lumMod val="25000"/>
                  </a:schemeClr>
                </a:solidFill>
              </a:rPr>
              <a:t>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1600"/>
            <a:ext cx="5325989" cy="4805363"/>
          </a:xfrm>
          <a:prstGeom prst="rect">
            <a:avLst/>
          </a:prstGeom>
        </p:spPr>
        <p:txBody>
          <a:bodyPr>
            <a:normAutofit lnSpcReduction="10000"/>
          </a:bodyPr>
          <a:lstStyle/>
          <a:p>
            <a:pPr>
              <a:lnSpc>
                <a:spcPct val="100000"/>
              </a:lnSpc>
              <a:spcBef>
                <a:spcPts val="1400"/>
              </a:spcBef>
            </a:pPr>
            <a:r>
              <a:rPr lang="en-US" sz="1800" dirty="0">
                <a:solidFill>
                  <a:schemeClr val="accent3">
                    <a:lumMod val="25000"/>
                  </a:schemeClr>
                </a:solidFill>
              </a:rPr>
              <a:t>Using </a:t>
            </a:r>
            <a:r>
              <a:rPr lang="en-US" sz="1800" dirty="0" err="1">
                <a:solidFill>
                  <a:schemeClr val="accent3">
                    <a:lumMod val="25000"/>
                  </a:schemeClr>
                </a:solidFill>
              </a:rPr>
              <a:t>numpy</a:t>
            </a:r>
            <a:r>
              <a:rPr lang="en-US" sz="1800" dirty="0">
                <a:solidFill>
                  <a:schemeClr val="accent3">
                    <a:lumMod val="25000"/>
                  </a:schemeClr>
                </a:solidFill>
              </a:rPr>
              <a:t> and pandas to load the data and transformed the data, then split our data into training and testing data set.</a:t>
            </a:r>
          </a:p>
          <a:p>
            <a:pPr>
              <a:lnSpc>
                <a:spcPct val="100000"/>
              </a:lnSpc>
              <a:spcBef>
                <a:spcPts val="1400"/>
              </a:spcBef>
            </a:pPr>
            <a:r>
              <a:rPr lang="en-US" sz="1800" dirty="0">
                <a:solidFill>
                  <a:schemeClr val="accent3">
                    <a:lumMod val="25000"/>
                  </a:schemeClr>
                </a:solidFill>
              </a:rPr>
              <a:t>We built different machine learning models and use </a:t>
            </a:r>
            <a:r>
              <a:rPr lang="en-US" sz="1800" dirty="0" err="1">
                <a:solidFill>
                  <a:schemeClr val="accent3">
                    <a:lumMod val="25000"/>
                  </a:schemeClr>
                </a:solidFill>
              </a:rPr>
              <a:t>GridSearchCV</a:t>
            </a:r>
            <a:r>
              <a:rPr lang="en-US" sz="1800" dirty="0">
                <a:solidFill>
                  <a:schemeClr val="accent3">
                    <a:lumMod val="25000"/>
                  </a:schemeClr>
                </a:solidFill>
              </a:rPr>
              <a:t> to test on the different hyperparameters.</a:t>
            </a:r>
          </a:p>
          <a:p>
            <a:pPr>
              <a:lnSpc>
                <a:spcPct val="100000"/>
              </a:lnSpc>
              <a:spcBef>
                <a:spcPts val="1400"/>
              </a:spcBef>
            </a:pPr>
            <a:r>
              <a:rPr lang="en-US" sz="1800" dirty="0">
                <a:solidFill>
                  <a:schemeClr val="accent3">
                    <a:lumMod val="25000"/>
                  </a:schemeClr>
                </a:solidFill>
              </a:rPr>
              <a:t>Then we check the accuracy for each model and improved the model using feature engineering and algorithm tuning.</a:t>
            </a:r>
          </a:p>
          <a:p>
            <a:pPr>
              <a:lnSpc>
                <a:spcPct val="100000"/>
              </a:lnSpc>
              <a:spcBef>
                <a:spcPts val="1400"/>
              </a:spcBef>
            </a:pPr>
            <a:r>
              <a:rPr lang="en-US" sz="1800" dirty="0">
                <a:solidFill>
                  <a:schemeClr val="accent3">
                    <a:lumMod val="25000"/>
                  </a:schemeClr>
                </a:solidFill>
              </a:rPr>
              <a:t>We found the best performing classification model.</a:t>
            </a:r>
          </a:p>
          <a:p>
            <a:pPr>
              <a:lnSpc>
                <a:spcPct val="100000"/>
              </a:lnSpc>
              <a:spcBef>
                <a:spcPts val="1400"/>
              </a:spcBef>
            </a:pPr>
            <a:r>
              <a:rPr lang="en-US" sz="1800" dirty="0">
                <a:solidFill>
                  <a:schemeClr val="accent3">
                    <a:lumMod val="25000"/>
                  </a:schemeClr>
                </a:solidFill>
              </a:rPr>
              <a:t>The link to the notebook is</a:t>
            </a:r>
            <a:br>
              <a:rPr lang="en-US" sz="1800" dirty="0">
                <a:solidFill>
                  <a:schemeClr val="accent3">
                    <a:lumMod val="25000"/>
                  </a:schemeClr>
                </a:solidFill>
              </a:rPr>
            </a:br>
            <a:r>
              <a:rPr lang="en-US" sz="1800" dirty="0">
                <a:solidFill>
                  <a:schemeClr val="accent3">
                    <a:lumMod val="25000"/>
                  </a:schemeClr>
                </a:solidFill>
                <a:hlinkClick r:id="rId3"/>
              </a:rPr>
              <a:t>https://github.com/ACJB/Data-Science-Capstone-Project/blob/907f208add310eba57bbeadc3cedc7ce8ba0f841/SpaceX_Machine%20Learning%20Prediction_Part_5.ipynb</a:t>
            </a:r>
            <a:r>
              <a:rPr lang="en-US" sz="1800" dirty="0">
                <a:solidFill>
                  <a:schemeClr val="accent3">
                    <a:lumMod val="25000"/>
                  </a:schemeClr>
                </a:solidFill>
              </a:rPr>
              <a:t> </a:t>
            </a:r>
            <a:endParaRPr lang="en-US" sz="18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Picture 5">
            <a:extLst>
              <a:ext uri="{FF2B5EF4-FFF2-40B4-BE49-F238E27FC236}">
                <a16:creationId xmlns:a16="http://schemas.microsoft.com/office/drawing/2014/main" id="{2D60D04C-82E5-EF74-7BB0-10B59DD0D06F}"/>
              </a:ext>
            </a:extLst>
          </p:cNvPr>
          <p:cNvPicPr>
            <a:picLocks noChangeAspect="1"/>
          </p:cNvPicPr>
          <p:nvPr/>
        </p:nvPicPr>
        <p:blipFill>
          <a:blip r:embed="rId4"/>
          <a:stretch>
            <a:fillRect/>
          </a:stretch>
        </p:blipFill>
        <p:spPr>
          <a:xfrm>
            <a:off x="6616291" y="1371600"/>
            <a:ext cx="4841681" cy="5323840"/>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513840"/>
            <a:ext cx="10420638" cy="435514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Flight 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the plot, we can observe that the larger the flight amount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93D5EDB6-F7C0-2B94-CE90-8053D0F81979}"/>
              </a:ext>
            </a:extLst>
          </p:cNvPr>
          <p:cNvPicPr>
            <a:picLocks noChangeAspect="1"/>
          </p:cNvPicPr>
          <p:nvPr/>
        </p:nvPicPr>
        <p:blipFill>
          <a:blip r:embed="rId4"/>
          <a:stretch>
            <a:fillRect/>
          </a:stretch>
        </p:blipFill>
        <p:spPr>
          <a:xfrm>
            <a:off x="654633" y="1975900"/>
            <a:ext cx="10882733" cy="236242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95528" y="386930"/>
            <a:ext cx="10141799" cy="130055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Payload vs. Launch Site</a:t>
            </a:r>
          </a:p>
        </p:txBody>
      </p:sp>
      <p:sp>
        <p:nvSpPr>
          <p:cNvPr id="15" name="Rectangle 14">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2F56868-9D77-AA9C-F655-94EDEAE31314}"/>
              </a:ext>
            </a:extLst>
          </p:cNvPr>
          <p:cNvPicPr>
            <a:picLocks noChangeAspect="1"/>
          </p:cNvPicPr>
          <p:nvPr/>
        </p:nvPicPr>
        <p:blipFill>
          <a:blip r:embed="rId2"/>
          <a:stretch>
            <a:fillRect/>
          </a:stretch>
        </p:blipFill>
        <p:spPr>
          <a:xfrm>
            <a:off x="635295" y="2578340"/>
            <a:ext cx="6567714" cy="3283980"/>
          </a:xfrm>
          <a:prstGeom prst="rect">
            <a:avLst/>
          </a:prstGeom>
        </p:spPr>
      </p:pic>
      <p:sp>
        <p:nvSpPr>
          <p:cNvPr id="8" name="TextBox 7">
            <a:extLst>
              <a:ext uri="{FF2B5EF4-FFF2-40B4-BE49-F238E27FC236}">
                <a16:creationId xmlns:a16="http://schemas.microsoft.com/office/drawing/2014/main" id="{EA263F0A-6F0F-72A7-8F33-B0A3893FB1E9}"/>
              </a:ext>
            </a:extLst>
          </p:cNvPr>
          <p:cNvSpPr txBox="1"/>
          <p:nvPr/>
        </p:nvSpPr>
        <p:spPr>
          <a:xfrm>
            <a:off x="7437119" y="2599509"/>
            <a:ext cx="3500207" cy="3639450"/>
          </a:xfrm>
          <a:prstGeom prst="rect">
            <a:avLst/>
          </a:prstGeom>
        </p:spPr>
        <p:txBody>
          <a:bodyPr vert="horz" lIns="91440" tIns="45720" rIns="91440" bIns="45720" rtlCol="0" anchor="ctr">
            <a:normAutofit/>
          </a:bodyPr>
          <a:lstStyle/>
          <a:p>
            <a:pPr>
              <a:lnSpc>
                <a:spcPct val="90000"/>
              </a:lnSpc>
              <a:spcAft>
                <a:spcPts val="600"/>
              </a:spcAft>
            </a:pPr>
            <a:r>
              <a:rPr lang="en-US" sz="2000" dirty="0"/>
              <a:t>From the plot, we can observe that the greater the payload mass for launch site CCAFS SLC 40, the higher the success rate for the rocket.</a:t>
            </a:r>
          </a:p>
        </p:txBody>
      </p:sp>
      <p:sp>
        <p:nvSpPr>
          <p:cNvPr id="19" name="Rectangle 18">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20817" y="2650865"/>
            <a:ext cx="3932238" cy="1738255"/>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ES-L1, GEO, HEO, SSO, VLEO had the most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B982B2B8-D822-570F-2FA5-0BDB8BEF5656}"/>
              </a:ext>
            </a:extLst>
          </p:cNvPr>
          <p:cNvPicPr>
            <a:picLocks noChangeAspect="1"/>
          </p:cNvPicPr>
          <p:nvPr/>
        </p:nvPicPr>
        <p:blipFill>
          <a:blip r:embed="rId3"/>
          <a:stretch>
            <a:fillRect/>
          </a:stretch>
        </p:blipFill>
        <p:spPr>
          <a:xfrm>
            <a:off x="5687337" y="1381760"/>
            <a:ext cx="6024819" cy="407416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can observe that in the LEO orbit, success is related to the number of flights whereas in the GTO orbit, there is no relationship between flight number and the orbit. </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143A96B-EB5F-D7A7-B3C7-DED060B545F7}"/>
              </a:ext>
            </a:extLst>
          </p:cNvPr>
          <p:cNvPicPr>
            <a:picLocks noChangeAspect="1"/>
          </p:cNvPicPr>
          <p:nvPr/>
        </p:nvPicPr>
        <p:blipFill>
          <a:blip r:embed="rId3"/>
          <a:stretch>
            <a:fillRect/>
          </a:stretch>
        </p:blipFill>
        <p:spPr>
          <a:xfrm>
            <a:off x="5972280" y="1305894"/>
            <a:ext cx="5249863" cy="4719679"/>
          </a:xfrm>
          <a:prstGeom prst="rect">
            <a:avLst/>
          </a:prstGeom>
        </p:spPr>
      </p:pic>
      <p:sp>
        <p:nvSpPr>
          <p:cNvPr id="7" name="TextBox 6">
            <a:extLst>
              <a:ext uri="{FF2B5EF4-FFF2-40B4-BE49-F238E27FC236}">
                <a16:creationId xmlns:a16="http://schemas.microsoft.com/office/drawing/2014/main" id="{39BC1659-826B-8BEF-27D0-FB50498E0705}"/>
              </a:ext>
            </a:extLst>
          </p:cNvPr>
          <p:cNvSpPr txBox="1"/>
          <p:nvPr/>
        </p:nvSpPr>
        <p:spPr>
          <a:xfrm rot="10800000">
            <a:off x="6027811" y="2352018"/>
            <a:ext cx="307777" cy="1204618"/>
          </a:xfrm>
          <a:prstGeom prst="rect">
            <a:avLst/>
          </a:prstGeom>
          <a:ln>
            <a:noFill/>
          </a:ln>
        </p:spPr>
        <p:style>
          <a:lnRef idx="2">
            <a:schemeClr val="dk1"/>
          </a:lnRef>
          <a:fillRef idx="1">
            <a:schemeClr val="lt1"/>
          </a:fillRef>
          <a:effectRef idx="0">
            <a:schemeClr val="dk1"/>
          </a:effectRef>
          <a:fontRef idx="minor">
            <a:schemeClr val="dk1"/>
          </a:fontRef>
        </p:style>
        <p:txBody>
          <a:bodyPr vert="eaVert" wrap="square" rtlCol="0">
            <a:spAutoFit/>
          </a:bodyPr>
          <a:lstStyle/>
          <a:p>
            <a:endParaRPr lang="en-US" sz="800" dirty="0"/>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9E980738-555B-FDA5-D1EC-97B2211B1857}"/>
              </a:ext>
            </a:extLst>
          </p:cNvPr>
          <p:cNvPicPr>
            <a:picLocks noChangeAspect="1"/>
          </p:cNvPicPr>
          <p:nvPr/>
        </p:nvPicPr>
        <p:blipFill>
          <a:blip r:embed="rId3"/>
          <a:stretch>
            <a:fillRect/>
          </a:stretch>
        </p:blipFill>
        <p:spPr>
          <a:xfrm>
            <a:off x="6096000" y="1672648"/>
            <a:ext cx="4791075" cy="435292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a:t>From the plot, we can observe that success rate since 2013 kept on increasing till 2017.</a:t>
            </a:r>
          </a:p>
          <a:p>
            <a:pPr>
              <a:spcBef>
                <a:spcPts val="1400"/>
              </a:spcBef>
            </a:pPr>
            <a:r>
              <a:rPr lang="en-US" sz="2200" dirty="0"/>
              <a:t>The success rate has slightly drop in between 2017 to 2018 and  increase in 2019.</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A45E3BEB-5D43-AB7E-544D-745C1A1F8CF9}"/>
              </a:ext>
            </a:extLst>
          </p:cNvPr>
          <p:cNvPicPr>
            <a:picLocks noChangeAspect="1"/>
          </p:cNvPicPr>
          <p:nvPr/>
        </p:nvPicPr>
        <p:blipFill>
          <a:blip r:embed="rId3"/>
          <a:stretch>
            <a:fillRect/>
          </a:stretch>
        </p:blipFill>
        <p:spPr>
          <a:xfrm>
            <a:off x="5967350" y="1610995"/>
            <a:ext cx="5607319" cy="381158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116950" cy="4351338"/>
          </a:xfrm>
          <a:prstGeom prst="rect">
            <a:avLst/>
          </a:prstGeom>
        </p:spPr>
        <p:txBody>
          <a:bodyPr>
            <a:normAutofit/>
          </a:bodyPr>
          <a:lstStyle/>
          <a:p>
            <a:pPr>
              <a:spcBef>
                <a:spcPts val="1400"/>
              </a:spcBef>
            </a:pPr>
            <a:r>
              <a:rPr lang="en-US" sz="2200" dirty="0"/>
              <a:t>By using the key word </a:t>
            </a:r>
            <a:r>
              <a:rPr lang="en-US" sz="2200" b="1" dirty="0"/>
              <a:t>Unique()</a:t>
            </a:r>
            <a:r>
              <a:rPr lang="en-US" sz="2200" dirty="0"/>
              <a:t> the program will show the unique launch site name without overlapping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02730FF2-0274-8FA6-A545-F7293FB5620F}"/>
              </a:ext>
            </a:extLst>
          </p:cNvPr>
          <p:cNvPicPr>
            <a:picLocks noChangeAspect="1"/>
          </p:cNvPicPr>
          <p:nvPr/>
        </p:nvPicPr>
        <p:blipFill>
          <a:blip r:embed="rId3"/>
          <a:stretch>
            <a:fillRect/>
          </a:stretch>
        </p:blipFill>
        <p:spPr>
          <a:xfrm>
            <a:off x="6352572" y="1838325"/>
            <a:ext cx="4724400" cy="31813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84E2855E-C098-33EA-6FB2-886B96247E1E}"/>
              </a:ext>
            </a:extLst>
          </p:cNvPr>
          <p:cNvPicPr>
            <a:picLocks noChangeAspect="1"/>
          </p:cNvPicPr>
          <p:nvPr/>
        </p:nvPicPr>
        <p:blipFill>
          <a:blip r:embed="rId3"/>
          <a:stretch>
            <a:fillRect/>
          </a:stretch>
        </p:blipFill>
        <p:spPr>
          <a:xfrm>
            <a:off x="770011" y="2789565"/>
            <a:ext cx="8728393" cy="308228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069839"/>
            <a:ext cx="9745589" cy="1107123"/>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From the code above, we calculated the total payload mass carried by boosters from NASA (CRS) is 45596.</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a:extLst>
              <a:ext uri="{FF2B5EF4-FFF2-40B4-BE49-F238E27FC236}">
                <a16:creationId xmlns:a16="http://schemas.microsoft.com/office/drawing/2014/main" id="{09268CA1-A3B0-6D79-5DA8-4D9DCC5C80A1}"/>
              </a:ext>
            </a:extLst>
          </p:cNvPr>
          <p:cNvPicPr>
            <a:picLocks noChangeAspect="1"/>
          </p:cNvPicPr>
          <p:nvPr/>
        </p:nvPicPr>
        <p:blipFill>
          <a:blip r:embed="rId3"/>
          <a:stretch>
            <a:fillRect/>
          </a:stretch>
        </p:blipFill>
        <p:spPr>
          <a:xfrm>
            <a:off x="280987" y="1788161"/>
            <a:ext cx="11630025" cy="297180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815839"/>
            <a:ext cx="9745589" cy="1361123"/>
          </a:xfrm>
          <a:prstGeom prst="rect">
            <a:avLst/>
          </a:prstGeom>
        </p:spPr>
        <p:txBody>
          <a:bodyPr>
            <a:normAutofit/>
          </a:bodyPr>
          <a:lstStyle/>
          <a:p>
            <a:pPr>
              <a:spcBef>
                <a:spcPts val="1400"/>
              </a:spcBef>
            </a:pPr>
            <a:r>
              <a:rPr lang="en-US" sz="2400" dirty="0">
                <a:solidFill>
                  <a:schemeClr val="accent3">
                    <a:lumMod val="25000"/>
                  </a:schemeClr>
                </a:solidFill>
              </a:rPr>
              <a:t>From the code above, we calculated </a:t>
            </a:r>
            <a:r>
              <a:rPr lang="en-US" sz="2400" dirty="0"/>
              <a:t>average payload mass carried by booster version F9 v1.1 is 2928.</a:t>
            </a:r>
          </a:p>
          <a:p>
            <a:pPr>
              <a:spcBef>
                <a:spcPts val="1400"/>
              </a:spcBef>
            </a:pPr>
            <a:endParaRPr lang="en-US" sz="2400" dirty="0">
              <a:solidFill>
                <a:schemeClr val="accent3">
                  <a:lumMod val="25000"/>
                </a:schemeClr>
              </a:solidFill>
            </a:endParaRPr>
          </a:p>
          <a:p>
            <a:pPr>
              <a:spcBef>
                <a:spcPts val="1400"/>
              </a:spcBef>
            </a:pPr>
            <a:endParaRPr lang="en-US" sz="2400" dirty="0"/>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34387A1A-EC43-85FA-8592-6EB7D264C924}"/>
              </a:ext>
            </a:extLst>
          </p:cNvPr>
          <p:cNvPicPr>
            <a:picLocks noChangeAspect="1"/>
          </p:cNvPicPr>
          <p:nvPr/>
        </p:nvPicPr>
        <p:blipFill>
          <a:blip r:embed="rId3"/>
          <a:stretch>
            <a:fillRect/>
          </a:stretch>
        </p:blipFill>
        <p:spPr>
          <a:xfrm>
            <a:off x="314325" y="1470631"/>
            <a:ext cx="11563350" cy="296227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846319"/>
            <a:ext cx="9745589" cy="1330643"/>
          </a:xfrm>
          <a:prstGeom prst="rect">
            <a:avLst/>
          </a:prstGeom>
        </p:spPr>
        <p:txBody>
          <a:bodyPr lIns="91440" tIns="45720" rIns="91440" bIns="45720" anchor="t">
            <a:normAutofit/>
          </a:bodyPr>
          <a:lstStyle/>
          <a:p>
            <a:pPr>
              <a:lnSpc>
                <a:spcPct val="100000"/>
              </a:lnSpc>
              <a:spcBef>
                <a:spcPts val="1400"/>
              </a:spcBef>
            </a:pPr>
            <a:r>
              <a:rPr lang="en-US" sz="2400" dirty="0"/>
              <a:t>The dates of the first successful landing outcome on ground pad was 22/12/2015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Picture 7">
            <a:extLst>
              <a:ext uri="{FF2B5EF4-FFF2-40B4-BE49-F238E27FC236}">
                <a16:creationId xmlns:a16="http://schemas.microsoft.com/office/drawing/2014/main" id="{2D40599D-514C-D637-040B-9DB5DB4AF8B2}"/>
              </a:ext>
            </a:extLst>
          </p:cNvPr>
          <p:cNvPicPr>
            <a:picLocks noChangeAspect="1"/>
          </p:cNvPicPr>
          <p:nvPr/>
        </p:nvPicPr>
        <p:blipFill>
          <a:blip r:embed="rId3"/>
          <a:stretch>
            <a:fillRect/>
          </a:stretch>
        </p:blipFill>
        <p:spPr>
          <a:xfrm>
            <a:off x="1008453" y="1353185"/>
            <a:ext cx="10038715" cy="309265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83370" y="4439919"/>
            <a:ext cx="9745589" cy="2163763"/>
          </a:xfrm>
          <a:prstGeom prst="rect">
            <a:avLst/>
          </a:prstGeom>
        </p:spPr>
        <p:txBody>
          <a:bodyPr lIns="91440" tIns="45720" rIns="91440" bIns="45720" anchor="t">
            <a:normAutofit/>
          </a:bodyPr>
          <a:lstStyle/>
          <a:p>
            <a:pPr>
              <a:spcBef>
                <a:spcPts val="1400"/>
              </a:spcBef>
            </a:pPr>
            <a:r>
              <a:rPr lang="en-US" sz="2400" dirty="0"/>
              <a:t>We used the </a:t>
            </a:r>
            <a:r>
              <a:rPr lang="en-US" sz="2400" b="1" dirty="0"/>
              <a:t>WHERE</a:t>
            </a:r>
            <a:r>
              <a:rPr lang="en-US" sz="2400" dirty="0"/>
              <a:t> clause to filter the landing outcome which have successfully landed on drone ship and applied the </a:t>
            </a:r>
            <a:r>
              <a:rPr lang="en-US" sz="2400" b="1" dirty="0"/>
              <a:t>AND</a:t>
            </a:r>
            <a:r>
              <a:rPr lang="en-US" sz="2400" dirty="0"/>
              <a:t> condition to determine successful landing with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42C4D47-88E2-4A2E-2BBB-9F03666770B6}"/>
              </a:ext>
            </a:extLst>
          </p:cNvPr>
          <p:cNvPicPr>
            <a:picLocks noChangeAspect="1"/>
          </p:cNvPicPr>
          <p:nvPr/>
        </p:nvPicPr>
        <p:blipFill>
          <a:blip r:embed="rId3"/>
          <a:stretch>
            <a:fillRect/>
          </a:stretch>
        </p:blipFill>
        <p:spPr>
          <a:xfrm>
            <a:off x="1223235" y="1251774"/>
            <a:ext cx="9745529" cy="280803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765738"/>
            <a:ext cx="10515600" cy="4553612"/>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900" b="1" u="sng" dirty="0">
                <a:solidFill>
                  <a:schemeClr val="accent3">
                    <a:lumMod val="25000"/>
                  </a:schemeClr>
                </a:solidFill>
                <a:latin typeface="+mn-lt"/>
              </a:rPr>
              <a:t>Summary of methodologies:</a:t>
            </a:r>
          </a:p>
          <a:p>
            <a:pPr algn="just">
              <a:lnSpc>
                <a:spcPct val="100000"/>
              </a:lnSpc>
              <a:spcBef>
                <a:spcPts val="1400"/>
              </a:spcBef>
            </a:pPr>
            <a:r>
              <a:rPr lang="en-US" sz="2900" dirty="0">
                <a:solidFill>
                  <a:schemeClr val="accent3">
                    <a:lumMod val="25000"/>
                  </a:schemeClr>
                </a:solidFill>
                <a:latin typeface="+mn-lt"/>
              </a:rPr>
              <a:t>In this capstone project, the methodologies will used are Data Collection, Data Wrangling, Data Analysis, Visual Analytic and Predictive Analysis to explore the data from SpaceX and determine the best prediction method to achieve a higher accuracy of the first stage will land and the cost of a launch.</a:t>
            </a:r>
          </a:p>
          <a:p>
            <a:pPr marL="0" indent="0">
              <a:lnSpc>
                <a:spcPct val="100000"/>
              </a:lnSpc>
              <a:spcBef>
                <a:spcPts val="1400"/>
              </a:spcBef>
              <a:buNone/>
            </a:pPr>
            <a:r>
              <a:rPr lang="en-US" sz="2900" b="1" u="sng" dirty="0">
                <a:solidFill>
                  <a:schemeClr val="accent3">
                    <a:lumMod val="25000"/>
                  </a:schemeClr>
                </a:solidFill>
                <a:latin typeface="+mn-lt"/>
              </a:rPr>
              <a:t>Summary of all results :</a:t>
            </a:r>
          </a:p>
          <a:p>
            <a:pPr>
              <a:lnSpc>
                <a:spcPct val="100000"/>
              </a:lnSpc>
              <a:spcBef>
                <a:spcPts val="1400"/>
              </a:spcBef>
            </a:pPr>
            <a:r>
              <a:rPr lang="en-US" sz="2900" dirty="0">
                <a:solidFill>
                  <a:schemeClr val="accent3">
                    <a:lumMod val="25000"/>
                  </a:schemeClr>
                </a:solidFill>
                <a:latin typeface="+mn-lt"/>
              </a:rPr>
              <a:t>In this capstone project, the result for </a:t>
            </a:r>
            <a:r>
              <a:rPr lang="en-US" sz="2900" b="1" dirty="0">
                <a:solidFill>
                  <a:schemeClr val="accent3">
                    <a:lumMod val="25000"/>
                  </a:schemeClr>
                </a:solidFill>
                <a:latin typeface="+mn-lt"/>
              </a:rPr>
              <a:t>Data Collection </a:t>
            </a:r>
            <a:r>
              <a:rPr lang="en-US" sz="2900" dirty="0">
                <a:solidFill>
                  <a:schemeClr val="accent3">
                    <a:lumMod val="25000"/>
                  </a:schemeClr>
                </a:solidFill>
                <a:latin typeface="+mn-lt"/>
              </a:rPr>
              <a:t>is to show that the data is collected as per given instruction and collected data is in the correct format.</a:t>
            </a:r>
          </a:p>
          <a:p>
            <a:pPr>
              <a:lnSpc>
                <a:spcPct val="100000"/>
              </a:lnSpc>
              <a:spcBef>
                <a:spcPts val="1400"/>
              </a:spcBef>
            </a:pPr>
            <a:r>
              <a:rPr lang="en-US" sz="2900" dirty="0">
                <a:solidFill>
                  <a:schemeClr val="accent3">
                    <a:lumMod val="25000"/>
                  </a:schemeClr>
                </a:solidFill>
                <a:latin typeface="+mn-lt"/>
              </a:rPr>
              <a:t>The result in </a:t>
            </a:r>
            <a:r>
              <a:rPr lang="en-US" sz="2900" b="1" dirty="0">
                <a:solidFill>
                  <a:schemeClr val="accent3">
                    <a:lumMod val="25000"/>
                  </a:schemeClr>
                </a:solidFill>
                <a:latin typeface="+mn-lt"/>
              </a:rPr>
              <a:t>Data Wrangling</a:t>
            </a:r>
            <a:r>
              <a:rPr lang="en-US" sz="2900" dirty="0">
                <a:solidFill>
                  <a:schemeClr val="accent3">
                    <a:lumMod val="25000"/>
                  </a:schemeClr>
                </a:solidFill>
                <a:latin typeface="+mn-lt"/>
              </a:rPr>
              <a:t>, should showed the Exploratory Data Analysis (EDA) is performed and from the patterns of the data and he data to determine what would be the label for training supervised models.</a:t>
            </a:r>
          </a:p>
          <a:p>
            <a:pPr>
              <a:lnSpc>
                <a:spcPct val="100000"/>
              </a:lnSpc>
              <a:spcBef>
                <a:spcPts val="1400"/>
              </a:spcBef>
            </a:pPr>
            <a:r>
              <a:rPr lang="en-US" sz="2900" dirty="0">
                <a:solidFill>
                  <a:schemeClr val="accent3">
                    <a:lumMod val="25000"/>
                  </a:schemeClr>
                </a:solidFill>
                <a:latin typeface="+mn-lt"/>
              </a:rPr>
              <a:t>The result in </a:t>
            </a:r>
            <a:r>
              <a:rPr lang="en-US" sz="2900" b="1" dirty="0">
                <a:solidFill>
                  <a:schemeClr val="accent3">
                    <a:lumMod val="25000"/>
                  </a:schemeClr>
                </a:solidFill>
                <a:latin typeface="+mn-lt"/>
              </a:rPr>
              <a:t>Data analysis</a:t>
            </a:r>
            <a:r>
              <a:rPr lang="en-US" sz="2900" dirty="0">
                <a:solidFill>
                  <a:schemeClr val="accent3">
                    <a:lumMod val="25000"/>
                  </a:schemeClr>
                </a:solidFill>
                <a:latin typeface="+mn-lt"/>
              </a:rPr>
              <a:t>, should showed that the data is followed as per instruction where the csv is upload to the IBM server and using SQL to query and explore the data.</a:t>
            </a:r>
          </a:p>
          <a:p>
            <a:pPr>
              <a:lnSpc>
                <a:spcPct val="100000"/>
              </a:lnSpc>
              <a:spcBef>
                <a:spcPts val="1400"/>
              </a:spcBef>
            </a:pPr>
            <a:r>
              <a:rPr lang="en-US" sz="2900" dirty="0">
                <a:solidFill>
                  <a:schemeClr val="accent3">
                    <a:lumMod val="25000"/>
                  </a:schemeClr>
                </a:solidFill>
                <a:latin typeface="+mn-lt"/>
              </a:rPr>
              <a:t>The result in </a:t>
            </a:r>
            <a:r>
              <a:rPr lang="en-US" sz="2900" b="1" dirty="0">
                <a:solidFill>
                  <a:schemeClr val="accent3">
                    <a:lumMod val="25000"/>
                  </a:schemeClr>
                </a:solidFill>
                <a:latin typeface="+mn-lt"/>
              </a:rPr>
              <a:t>Visual Analytic, </a:t>
            </a:r>
            <a:r>
              <a:rPr lang="en-US" sz="2900" dirty="0">
                <a:solidFill>
                  <a:schemeClr val="accent3">
                    <a:lumMod val="25000"/>
                  </a:schemeClr>
                </a:solidFill>
                <a:latin typeface="+mn-lt"/>
              </a:rPr>
              <a:t>should showed geographical patterns about launch sites. </a:t>
            </a:r>
          </a:p>
          <a:p>
            <a:pPr>
              <a:lnSpc>
                <a:spcPct val="100000"/>
              </a:lnSpc>
              <a:spcBef>
                <a:spcPts val="1400"/>
              </a:spcBef>
            </a:pPr>
            <a:r>
              <a:rPr lang="en-US" sz="2900" dirty="0">
                <a:solidFill>
                  <a:schemeClr val="accent3">
                    <a:lumMod val="25000"/>
                  </a:schemeClr>
                </a:solidFill>
                <a:latin typeface="+mn-lt"/>
              </a:rPr>
              <a:t>The result in </a:t>
            </a:r>
            <a:r>
              <a:rPr lang="en-US" sz="2900" b="1" dirty="0">
                <a:solidFill>
                  <a:schemeClr val="accent3">
                    <a:lumMod val="25000"/>
                  </a:schemeClr>
                </a:solidFill>
                <a:latin typeface="+mn-lt"/>
              </a:rPr>
              <a:t>Data Prediction, </a:t>
            </a:r>
            <a:r>
              <a:rPr lang="en-US" sz="2900" dirty="0">
                <a:solidFill>
                  <a:schemeClr val="accent3">
                    <a:lumMod val="25000"/>
                  </a:schemeClr>
                </a:solidFill>
                <a:latin typeface="+mn-lt"/>
              </a:rPr>
              <a:t>will allow the us to know which is the most suitable hyperparameters and model to be used on the SpaceX data.</a:t>
            </a:r>
          </a:p>
          <a:p>
            <a:pPr>
              <a:lnSpc>
                <a:spcPct val="100000"/>
              </a:lnSpc>
              <a:spcBef>
                <a:spcPts val="1400"/>
              </a:spcBef>
            </a:pPr>
            <a:endParaRPr lang="en-US" sz="2200" dirty="0">
              <a:solidFill>
                <a:schemeClr val="accent3">
                  <a:lumMod val="25000"/>
                </a:schemeClr>
              </a:solidFill>
              <a:latin typeface="+mn-l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425440"/>
            <a:ext cx="9826869" cy="893910"/>
          </a:xfrm>
          <a:prstGeom prst="rect">
            <a:avLst/>
          </a:prstGeom>
        </p:spPr>
        <p:txBody>
          <a:bodyPr>
            <a:normAutofit/>
          </a:bodyPr>
          <a:lstStyle/>
          <a:p>
            <a:pPr>
              <a:spcBef>
                <a:spcPts val="1400"/>
              </a:spcBef>
            </a:pPr>
            <a:r>
              <a:rPr lang="en-US" sz="2000" dirty="0"/>
              <a:t>From the code above we can see that the Success outcome rate is 100, therefore the Failure outcome rate is 0.</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31374E81-BC4E-E907-E507-D7922A1C05FD}"/>
              </a:ext>
            </a:extLst>
          </p:cNvPr>
          <p:cNvPicPr>
            <a:picLocks noChangeAspect="1"/>
          </p:cNvPicPr>
          <p:nvPr/>
        </p:nvPicPr>
        <p:blipFill>
          <a:blip r:embed="rId3"/>
          <a:stretch>
            <a:fillRect/>
          </a:stretch>
        </p:blipFill>
        <p:spPr>
          <a:xfrm>
            <a:off x="1311767" y="1296786"/>
            <a:ext cx="9568466" cy="2259850"/>
          </a:xfrm>
          <a:prstGeom prst="rect">
            <a:avLst/>
          </a:prstGeom>
        </p:spPr>
      </p:pic>
      <p:pic>
        <p:nvPicPr>
          <p:cNvPr id="10" name="Picture 9">
            <a:extLst>
              <a:ext uri="{FF2B5EF4-FFF2-40B4-BE49-F238E27FC236}">
                <a16:creationId xmlns:a16="http://schemas.microsoft.com/office/drawing/2014/main" id="{837C17B3-BAEC-B300-01C1-4EC1C375D68A}"/>
              </a:ext>
            </a:extLst>
          </p:cNvPr>
          <p:cNvPicPr>
            <a:picLocks noChangeAspect="1"/>
          </p:cNvPicPr>
          <p:nvPr/>
        </p:nvPicPr>
        <p:blipFill>
          <a:blip r:embed="rId4"/>
          <a:stretch>
            <a:fillRect/>
          </a:stretch>
        </p:blipFill>
        <p:spPr>
          <a:xfrm>
            <a:off x="1311767" y="3556636"/>
            <a:ext cx="9568466" cy="155265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6378"/>
            <a:ext cx="2989190" cy="3949701"/>
          </a:xfrm>
          <a:prstGeom prst="rect">
            <a:avLst/>
          </a:prstGeom>
        </p:spPr>
        <p:txBody>
          <a:bodyPr>
            <a:normAutofit/>
          </a:bodyPr>
          <a:lstStyle/>
          <a:p>
            <a:pPr>
              <a:spcBef>
                <a:spcPts val="1400"/>
              </a:spcBef>
            </a:pPr>
            <a:r>
              <a:rPr lang="en-US" sz="1800" dirty="0"/>
              <a:t>We determined the booster that have carried the maximum payload using a subquery in the </a:t>
            </a:r>
            <a:r>
              <a:rPr lang="en-US" sz="1800" b="1" dirty="0"/>
              <a:t>WHERE</a:t>
            </a:r>
            <a:r>
              <a:rPr lang="en-US" sz="1800" dirty="0"/>
              <a:t> clause and the </a:t>
            </a:r>
            <a:r>
              <a:rPr lang="en-US" sz="1800" b="1" dirty="0"/>
              <a:t>MAX() </a:t>
            </a:r>
            <a:r>
              <a:rPr lang="en-US" sz="1800" dirty="0"/>
              <a:t>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992EC1D-53ED-4E8A-DEB8-CDD906B39BAD}"/>
              </a:ext>
            </a:extLst>
          </p:cNvPr>
          <p:cNvPicPr>
            <a:picLocks noChangeAspect="1"/>
          </p:cNvPicPr>
          <p:nvPr/>
        </p:nvPicPr>
        <p:blipFill>
          <a:blip r:embed="rId3"/>
          <a:stretch>
            <a:fillRect/>
          </a:stretch>
        </p:blipFill>
        <p:spPr>
          <a:xfrm>
            <a:off x="4043680" y="1361439"/>
            <a:ext cx="7499859" cy="441388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409439"/>
            <a:ext cx="9745589" cy="1767523"/>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By using the </a:t>
            </a:r>
            <a:r>
              <a:rPr lang="en-US" sz="1800" b="1" dirty="0">
                <a:solidFill>
                  <a:schemeClr val="accent3">
                    <a:lumMod val="25000"/>
                  </a:schemeClr>
                </a:solidFill>
              </a:rPr>
              <a:t>WHERE</a:t>
            </a:r>
            <a:r>
              <a:rPr lang="en-US" sz="1800" dirty="0">
                <a:solidFill>
                  <a:schemeClr val="accent3">
                    <a:lumMod val="25000"/>
                  </a:schemeClr>
                </a:solidFill>
              </a:rPr>
              <a:t> clause, </a:t>
            </a:r>
            <a:r>
              <a:rPr lang="en-US" sz="1800" b="1" dirty="0">
                <a:solidFill>
                  <a:schemeClr val="accent3">
                    <a:lumMod val="25000"/>
                  </a:schemeClr>
                </a:solidFill>
              </a:rPr>
              <a:t>LIKE</a:t>
            </a:r>
            <a:r>
              <a:rPr lang="en-US" sz="1800" dirty="0">
                <a:solidFill>
                  <a:schemeClr val="accent3">
                    <a:lumMod val="25000"/>
                  </a:schemeClr>
                </a:solidFill>
              </a:rPr>
              <a:t>, </a:t>
            </a:r>
            <a:r>
              <a:rPr lang="en-US" sz="1800" b="1" dirty="0">
                <a:solidFill>
                  <a:schemeClr val="accent3">
                    <a:lumMod val="25000"/>
                  </a:schemeClr>
                </a:solidFill>
              </a:rPr>
              <a:t>AND</a:t>
            </a:r>
            <a:r>
              <a:rPr lang="en-US" sz="1800" dirty="0">
                <a:solidFill>
                  <a:schemeClr val="accent3">
                    <a:lumMod val="25000"/>
                  </a:schemeClr>
                </a:solidFill>
              </a:rPr>
              <a:t>, and </a:t>
            </a:r>
            <a:r>
              <a:rPr lang="en-US" sz="1800" b="1" dirty="0">
                <a:solidFill>
                  <a:schemeClr val="accent3">
                    <a:lumMod val="25000"/>
                  </a:schemeClr>
                </a:solidFill>
              </a:rPr>
              <a:t>BETWEEN</a:t>
            </a:r>
            <a:r>
              <a:rPr lang="en-US" sz="1800" dirty="0">
                <a:solidFill>
                  <a:schemeClr val="accent3">
                    <a:lumMod val="25000"/>
                  </a:schemeClr>
                </a:solidFill>
              </a:rPr>
              <a:t> conditions to filter for failed landing outcomes in drone ship, their booster versions, and launch site names for year 2015</a:t>
            </a: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48175819-B92A-DB97-8ECB-7D10E59641FF}"/>
              </a:ext>
            </a:extLst>
          </p:cNvPr>
          <p:cNvPicPr>
            <a:picLocks noChangeAspect="1"/>
          </p:cNvPicPr>
          <p:nvPr/>
        </p:nvPicPr>
        <p:blipFill>
          <a:blip r:embed="rId3"/>
          <a:stretch>
            <a:fillRect/>
          </a:stretch>
        </p:blipFill>
        <p:spPr>
          <a:xfrm>
            <a:off x="414052" y="1508484"/>
            <a:ext cx="11043920" cy="239069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612640"/>
            <a:ext cx="10141829" cy="1564322"/>
          </a:xfrm>
          <a:prstGeom prst="rect">
            <a:avLst/>
          </a:prstGeom>
        </p:spPr>
        <p:txBody>
          <a:bodyPr lIns="91440" tIns="45720" rIns="91440" bIns="45720" anchor="t"/>
          <a:lstStyle/>
          <a:p>
            <a:pPr>
              <a:spcBef>
                <a:spcPts val="1400"/>
              </a:spcBef>
            </a:pPr>
            <a:r>
              <a:rPr lang="en-US" sz="1800" dirty="0"/>
              <a:t>We selected Landing outcomes and the </a:t>
            </a:r>
            <a:r>
              <a:rPr lang="en-US" sz="1800" b="1" dirty="0"/>
              <a:t>COUNT</a:t>
            </a:r>
            <a:r>
              <a:rPr lang="en-US" sz="1800" dirty="0"/>
              <a:t> of landing outcomes from the data and used the </a:t>
            </a:r>
            <a:r>
              <a:rPr lang="en-US" sz="1800" b="1" dirty="0"/>
              <a:t>WHERE</a:t>
            </a:r>
            <a:r>
              <a:rPr lang="en-US" sz="1800" dirty="0"/>
              <a:t> clause to filter for landing outcomes </a:t>
            </a:r>
            <a:r>
              <a:rPr lang="en-US" sz="1800" b="1" dirty="0"/>
              <a:t>BETWEEN</a:t>
            </a:r>
            <a:r>
              <a:rPr lang="en-US" sz="1800" dirty="0"/>
              <a:t> 2010-06-04 to 2017-03-20.</a:t>
            </a:r>
          </a:p>
          <a:p>
            <a:pPr>
              <a:spcBef>
                <a:spcPts val="1400"/>
              </a:spcBef>
            </a:pPr>
            <a:r>
              <a:rPr lang="en-US" sz="1800" dirty="0"/>
              <a:t>We applied the </a:t>
            </a:r>
            <a:r>
              <a:rPr lang="en-US" sz="1800" b="1" dirty="0"/>
              <a:t>GROUP BY </a:t>
            </a:r>
            <a:r>
              <a:rPr lang="en-US" sz="1800" dirty="0"/>
              <a:t>clause to group the landing outcomes and the </a:t>
            </a:r>
            <a:r>
              <a:rPr lang="en-US" sz="1800" b="1" dirty="0"/>
              <a:t>ORDER BY </a:t>
            </a:r>
            <a:r>
              <a:rPr lang="en-US" sz="1800" dirty="0"/>
              <a:t>clause to order the grouped landing outcome in descending order.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8C08AA55-F530-EB7B-E34D-8486501987B6}"/>
              </a:ext>
            </a:extLst>
          </p:cNvPr>
          <p:cNvPicPr>
            <a:picLocks noChangeAspect="1"/>
          </p:cNvPicPr>
          <p:nvPr/>
        </p:nvPicPr>
        <p:blipFill>
          <a:blip r:embed="rId3"/>
          <a:stretch>
            <a:fillRect/>
          </a:stretch>
        </p:blipFill>
        <p:spPr>
          <a:xfrm>
            <a:off x="876691" y="1325880"/>
            <a:ext cx="10302240" cy="317652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502742"/>
            <a:ext cx="9745589" cy="934403"/>
          </a:xfrm>
          <a:prstGeom prst="rect">
            <a:avLst/>
          </a:prstGeom>
        </p:spPr>
        <p:txBody>
          <a:bodyPr lIns="91440" tIns="45720" rIns="91440" bIns="45720" anchor="t">
            <a:normAutofit/>
          </a:bodyPr>
          <a:lstStyle/>
          <a:p>
            <a:r>
              <a:rPr lang="en-US" dirty="0"/>
              <a:t>Based on the Observation we can see that the launches site is located at Florida and California </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6" name="Picture 5">
            <a:extLst>
              <a:ext uri="{FF2B5EF4-FFF2-40B4-BE49-F238E27FC236}">
                <a16:creationId xmlns:a16="http://schemas.microsoft.com/office/drawing/2014/main" id="{2367A174-8722-38C3-47E4-CBE952F625A6}"/>
              </a:ext>
            </a:extLst>
          </p:cNvPr>
          <p:cNvPicPr>
            <a:picLocks noChangeAspect="1"/>
          </p:cNvPicPr>
          <p:nvPr/>
        </p:nvPicPr>
        <p:blipFill>
          <a:blip r:embed="rId3"/>
          <a:stretch>
            <a:fillRect/>
          </a:stretch>
        </p:blipFill>
        <p:spPr>
          <a:xfrm>
            <a:off x="985520" y="1420855"/>
            <a:ext cx="9875520" cy="279233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6" name="Content Placeholder 3">
            <a:extLst>
              <a:ext uri="{FF2B5EF4-FFF2-40B4-BE49-F238E27FC236}">
                <a16:creationId xmlns:a16="http://schemas.microsoft.com/office/drawing/2014/main" id="{A4F50B63-6AF7-E10E-5605-AF954BB92BD6}"/>
              </a:ext>
            </a:extLst>
          </p:cNvPr>
          <p:cNvPicPr>
            <a:picLocks noChangeAspect="1"/>
          </p:cNvPicPr>
          <p:nvPr/>
        </p:nvPicPr>
        <p:blipFill>
          <a:blip r:embed="rId3"/>
          <a:stretch>
            <a:fillRect/>
          </a:stretch>
        </p:blipFill>
        <p:spPr>
          <a:xfrm>
            <a:off x="770011" y="1253472"/>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6" name="Content Placeholder 3">
            <a:extLst>
              <a:ext uri="{FF2B5EF4-FFF2-40B4-BE49-F238E27FC236}">
                <a16:creationId xmlns:a16="http://schemas.microsoft.com/office/drawing/2014/main" id="{0985B68B-046C-ADB0-DD5C-57943CA6DC76}"/>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33371" y="5473355"/>
            <a:ext cx="9745589" cy="94369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Based on the Pie Chart we can observe that KSC LC-39A holds the highest success launch rate from all sites.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4" name="Picture 3" descr="Chart, pie chart&#10;&#10;Description automatically generated">
            <a:extLst>
              <a:ext uri="{FF2B5EF4-FFF2-40B4-BE49-F238E27FC236}">
                <a16:creationId xmlns:a16="http://schemas.microsoft.com/office/drawing/2014/main" id="{4C4B42DE-37A4-19C4-88E5-416912EE26BF}"/>
              </a:ext>
            </a:extLst>
          </p:cNvPr>
          <p:cNvPicPr>
            <a:picLocks noChangeAspect="1"/>
          </p:cNvPicPr>
          <p:nvPr/>
        </p:nvPicPr>
        <p:blipFill rotWithShape="1">
          <a:blip r:embed="rId3"/>
          <a:srcRect t="12296" r="1250" b="16973"/>
          <a:stretch/>
        </p:blipFill>
        <p:spPr>
          <a:xfrm>
            <a:off x="960354" y="1348973"/>
            <a:ext cx="10325257" cy="386310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492470"/>
            <a:ext cx="10213800" cy="4826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000" dirty="0">
                <a:solidFill>
                  <a:schemeClr val="accent3">
                    <a:lumMod val="25000"/>
                  </a:schemeClr>
                </a:solidFill>
                <a:latin typeface="+mn-lt"/>
              </a:rPr>
              <a:t>In this Capstone Project,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marL="0" indent="0">
              <a:spcBef>
                <a:spcPts val="1400"/>
              </a:spcBef>
              <a:buNone/>
            </a:pPr>
            <a:r>
              <a:rPr lang="en-US" sz="2400" b="1" u="sng" dirty="0">
                <a:solidFill>
                  <a:schemeClr val="accent3">
                    <a:lumMod val="25000"/>
                  </a:schemeClr>
                </a:solidFill>
                <a:latin typeface="+mn-lt"/>
              </a:rPr>
              <a:t>Problems you want to find answers:</a:t>
            </a:r>
          </a:p>
          <a:p>
            <a:pPr algn="l">
              <a:buFont typeface="Arial" panose="020B0604020202020204" pitchFamily="34" charset="0"/>
              <a:buChar char="•"/>
            </a:pPr>
            <a:r>
              <a:rPr lang="en-US" sz="2000" dirty="0">
                <a:solidFill>
                  <a:schemeClr val="accent3">
                    <a:lumMod val="25000"/>
                  </a:schemeClr>
                </a:solidFill>
                <a:latin typeface="+mn-lt"/>
              </a:rPr>
              <a:t>To apply data science toolkit and machine learning in order to accurately predict the likelihood of the first stage rocket landing successfully, and thus determine the cost of a launch.</a:t>
            </a:r>
          </a:p>
          <a:p>
            <a:pPr algn="l">
              <a:buFont typeface="Arial" panose="020B0604020202020204" pitchFamily="34" charset="0"/>
              <a:buChar char="•"/>
            </a:pPr>
            <a:r>
              <a:rPr lang="en-US" sz="2000" dirty="0">
                <a:solidFill>
                  <a:schemeClr val="accent3">
                    <a:lumMod val="25000"/>
                  </a:schemeClr>
                </a:solidFill>
                <a:latin typeface="+mn-lt"/>
              </a:rPr>
              <a:t>Explore the data in order to obtain more insight from the data.</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4" name="Picture 3" descr="Chart, application&#10;&#10;Description automatically generated">
            <a:extLst>
              <a:ext uri="{FF2B5EF4-FFF2-40B4-BE49-F238E27FC236}">
                <a16:creationId xmlns:a16="http://schemas.microsoft.com/office/drawing/2014/main" id="{F112C3C3-B3B0-B074-759B-D74FF4265112}"/>
              </a:ext>
            </a:extLst>
          </p:cNvPr>
          <p:cNvPicPr>
            <a:picLocks noChangeAspect="1"/>
          </p:cNvPicPr>
          <p:nvPr/>
        </p:nvPicPr>
        <p:blipFill rotWithShape="1">
          <a:blip r:embed="rId3"/>
          <a:srcRect t="12148" r="1417" b="25481"/>
          <a:stretch/>
        </p:blipFill>
        <p:spPr>
          <a:xfrm>
            <a:off x="1046480" y="1293389"/>
            <a:ext cx="9611360" cy="3420442"/>
          </a:xfrm>
          <a:prstGeom prst="rect">
            <a:avLst/>
          </a:prstGeom>
        </p:spPr>
      </p:pic>
      <p:sp>
        <p:nvSpPr>
          <p:cNvPr id="9" name="TextBox 8">
            <a:extLst>
              <a:ext uri="{FF2B5EF4-FFF2-40B4-BE49-F238E27FC236}">
                <a16:creationId xmlns:a16="http://schemas.microsoft.com/office/drawing/2014/main" id="{9FAE13E8-1B07-B907-3786-1DB1CB740625}"/>
              </a:ext>
            </a:extLst>
          </p:cNvPr>
          <p:cNvSpPr txBox="1"/>
          <p:nvPr/>
        </p:nvSpPr>
        <p:spPr>
          <a:xfrm>
            <a:off x="1046480" y="5241445"/>
            <a:ext cx="9611360" cy="646331"/>
          </a:xfrm>
          <a:prstGeom prst="rect">
            <a:avLst/>
          </a:prstGeom>
          <a:noFill/>
        </p:spPr>
        <p:txBody>
          <a:bodyPr wrap="square">
            <a:sp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Based on the Pie Chart we can observe that KSC LC-39A achieved a success rate of 76.9% with a 23.1% failure rate.</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858901" y="1438081"/>
            <a:ext cx="2510139" cy="4738882"/>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Based on the observation we can observe that the success rate is higher in the range 0 kg to 4000 kg than the range 4000 kg to 10000 kg</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4" name="Picture 3" descr="A screenshot of a computer&#10;&#10;Description automatically generated">
            <a:extLst>
              <a:ext uri="{FF2B5EF4-FFF2-40B4-BE49-F238E27FC236}">
                <a16:creationId xmlns:a16="http://schemas.microsoft.com/office/drawing/2014/main" id="{3A465D0C-CE2F-52EB-24F4-DA53FB61DFDA}"/>
              </a:ext>
            </a:extLst>
          </p:cNvPr>
          <p:cNvPicPr>
            <a:picLocks noChangeAspect="1"/>
          </p:cNvPicPr>
          <p:nvPr/>
        </p:nvPicPr>
        <p:blipFill rotWithShape="1">
          <a:blip r:embed="rId3"/>
          <a:srcRect l="1333" t="51555" r="2167" b="7854"/>
          <a:stretch/>
        </p:blipFill>
        <p:spPr>
          <a:xfrm>
            <a:off x="162560" y="3779520"/>
            <a:ext cx="8414694" cy="2483811"/>
          </a:xfrm>
          <a:prstGeom prst="rect">
            <a:avLst/>
          </a:prstGeom>
        </p:spPr>
      </p:pic>
      <p:pic>
        <p:nvPicPr>
          <p:cNvPr id="7" name="Picture 6" descr="Timeline&#10;&#10;Description automatically generated with medium confidence">
            <a:extLst>
              <a:ext uri="{FF2B5EF4-FFF2-40B4-BE49-F238E27FC236}">
                <a16:creationId xmlns:a16="http://schemas.microsoft.com/office/drawing/2014/main" id="{3F184551-2C3B-AD70-6E80-6B463A49F344}"/>
              </a:ext>
            </a:extLst>
          </p:cNvPr>
          <p:cNvPicPr>
            <a:picLocks noChangeAspect="1"/>
          </p:cNvPicPr>
          <p:nvPr/>
        </p:nvPicPr>
        <p:blipFill rotWithShape="1">
          <a:blip r:embed="rId4"/>
          <a:srcRect l="1474" t="49624" r="2026" b="8738"/>
          <a:stretch/>
        </p:blipFill>
        <p:spPr>
          <a:xfrm>
            <a:off x="162560" y="1438080"/>
            <a:ext cx="8414694" cy="219920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3429000"/>
            <a:ext cx="9316362" cy="246470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By showing the score of all model, we can see that the model that having the Highest accuracy of 87% is the Decision Tree Model.</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CF017D52-4532-A123-3E44-F5395E448FBA}"/>
              </a:ext>
            </a:extLst>
          </p:cNvPr>
          <p:cNvPicPr>
            <a:picLocks noChangeAspect="1"/>
          </p:cNvPicPr>
          <p:nvPr/>
        </p:nvPicPr>
        <p:blipFill>
          <a:blip r:embed="rId3"/>
          <a:stretch>
            <a:fillRect/>
          </a:stretch>
        </p:blipFill>
        <p:spPr>
          <a:xfrm>
            <a:off x="1656747" y="1778000"/>
            <a:ext cx="8429625" cy="13716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70443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42CA2420-5A8F-1DB7-8E22-944B156EA099}"/>
              </a:ext>
            </a:extLst>
          </p:cNvPr>
          <p:cNvPicPr>
            <a:picLocks noChangeAspect="1"/>
          </p:cNvPicPr>
          <p:nvPr/>
        </p:nvPicPr>
        <p:blipFill>
          <a:blip r:embed="rId3"/>
          <a:stretch>
            <a:fillRect/>
          </a:stretch>
        </p:blipFill>
        <p:spPr>
          <a:xfrm>
            <a:off x="6027811" y="1417061"/>
            <a:ext cx="4876800" cy="501015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53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The larger the flight amount at a launch site, the greater the success rate at a launch site.</a:t>
            </a:r>
          </a:p>
          <a:p>
            <a:pPr>
              <a:lnSpc>
                <a:spcPct val="100000"/>
              </a:lnSpc>
              <a:spcBef>
                <a:spcPts val="1400"/>
              </a:spcBef>
            </a:pPr>
            <a:r>
              <a:rPr lang="en-US" sz="2200" dirty="0"/>
              <a:t>Launch success rate started to increase in 2013 till 2017 and drop on 2018 then increasing till 2020.</a:t>
            </a:r>
          </a:p>
          <a:p>
            <a:pPr>
              <a:lnSpc>
                <a:spcPct val="100000"/>
              </a:lnSpc>
              <a:spcBef>
                <a:spcPts val="1400"/>
              </a:spcBef>
            </a:pPr>
            <a:r>
              <a:rPr lang="en-US" sz="2200" dirty="0">
                <a:solidFill>
                  <a:schemeClr val="accent3">
                    <a:lumMod val="25000"/>
                  </a:schemeClr>
                </a:solidFill>
              </a:rPr>
              <a:t>Orbits </a:t>
            </a:r>
            <a:r>
              <a:rPr lang="en-US" sz="2200" dirty="0"/>
              <a:t>ES-L1, GEO, HEO, SSO, VLEO had the most success rate.</a:t>
            </a:r>
            <a:endParaRPr lang="en-US" sz="2200" dirty="0">
              <a:solidFill>
                <a:schemeClr val="accent3">
                  <a:lumMod val="25000"/>
                </a:schemeClr>
              </a:solidFill>
            </a:endParaRPr>
          </a:p>
          <a:p>
            <a:pPr>
              <a:lnSpc>
                <a:spcPct val="100000"/>
              </a:lnSpc>
              <a:spcBef>
                <a:spcPts val="1400"/>
              </a:spcBef>
            </a:pPr>
            <a:r>
              <a:rPr lang="en-US" sz="2200" dirty="0">
                <a:solidFill>
                  <a:schemeClr val="accent3">
                    <a:lumMod val="25000"/>
                  </a:schemeClr>
                </a:solidFill>
              </a:rPr>
              <a:t>KSC LC-39A had the most successful launches of any sites.</a:t>
            </a:r>
          </a:p>
          <a:p>
            <a:pPr>
              <a:lnSpc>
                <a:spcPct val="100000"/>
              </a:lnSpc>
              <a:spcBef>
                <a:spcPts val="1400"/>
              </a:spcBef>
            </a:pPr>
            <a:r>
              <a:rPr lang="en-US" sz="2200" dirty="0">
                <a:solidFill>
                  <a:schemeClr val="accent3">
                    <a:lumMod val="25000"/>
                  </a:schemeClr>
                </a:solidFill>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outcome of the Dashboard can be found as per </a:t>
            </a:r>
            <a:r>
              <a:rPr lang="en-US" sz="2200">
                <a:solidFill>
                  <a:schemeClr val="accent3">
                    <a:lumMod val="25000"/>
                  </a:schemeClr>
                </a:solidFill>
                <a:latin typeface="Abadi" panose="020B0604020104020204" pitchFamily="34" charset="0"/>
              </a:rPr>
              <a:t>link:</a:t>
            </a:r>
            <a:br>
              <a:rPr lang="en-US" sz="2200">
                <a:solidFill>
                  <a:schemeClr val="accent3">
                    <a:lumMod val="25000"/>
                  </a:schemeClr>
                </a:solidFill>
                <a:latin typeface="Abadi" panose="020B0604020104020204" pitchFamily="34" charset="0"/>
              </a:rPr>
            </a:br>
            <a:r>
              <a:rPr lang="en-US" sz="2200">
                <a:solidFill>
                  <a:schemeClr val="accent3">
                    <a:lumMod val="25000"/>
                  </a:schemeClr>
                </a:solidFill>
                <a:latin typeface="Abadi" panose="020B0604020104020204" pitchFamily="34" charset="0"/>
                <a:hlinkClick r:id="rId4"/>
              </a:rPr>
              <a:t>https://github.com/ACJB/Data-Science-Capstone-Project/blob/1cc2ca5edce077c4da26ca230cba3fac4cca4a47/Dashboard.py</a:t>
            </a:r>
            <a:r>
              <a:rPr lang="en-US" sz="2200">
                <a:solidFill>
                  <a:schemeClr val="accent3">
                    <a:lumMod val="25000"/>
                  </a:schemeClr>
                </a:solidFill>
                <a:latin typeface="Abadi" panose="020B0604020104020204" pitchFamily="34" charset="0"/>
              </a:rPr>
              <a:t> </a:t>
            </a: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26422"/>
            <a:ext cx="10104817" cy="5524898"/>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was collected using SpaceX API URL and Web Scraping from the Wikipedia Website.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data has gone through the process of Data Acquisition, Joining Data and Data Cleaning.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The data in import from the given database. Once the data is retrieved, we need to standardize the data and assign the data into training and test data sets. The dataset will undergo few models to determine the most suitable model</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u="sng" dirty="0">
                <a:solidFill>
                  <a:schemeClr val="accent3">
                    <a:lumMod val="25000"/>
                  </a:schemeClr>
                </a:solidFill>
                <a:latin typeface="Abadi" panose="020B0604020104020204" pitchFamily="34" charset="0"/>
              </a:rPr>
              <a:t>The data sets were collected as below: </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The data is collected by using the get request call the data in SpaceX API.</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Then decode the response content as a </a:t>
            </a:r>
            <a:r>
              <a:rPr lang="en-US" sz="1800" dirty="0" err="1">
                <a:solidFill>
                  <a:schemeClr val="accent3">
                    <a:lumMod val="25000"/>
                  </a:schemeClr>
                </a:solidFill>
              </a:rPr>
              <a:t>Json</a:t>
            </a:r>
            <a:r>
              <a:rPr lang="en-US" sz="1800" dirty="0">
                <a:solidFill>
                  <a:schemeClr val="accent3">
                    <a:lumMod val="25000"/>
                  </a:schemeClr>
                </a:solidFill>
              </a:rPr>
              <a:t> using .</a:t>
            </a:r>
            <a:r>
              <a:rPr lang="en-US" sz="1800" dirty="0" err="1">
                <a:solidFill>
                  <a:schemeClr val="accent3">
                    <a:lumMod val="25000"/>
                  </a:schemeClr>
                </a:solidFill>
              </a:rPr>
              <a:t>json</a:t>
            </a:r>
            <a:r>
              <a:rPr lang="en-US" sz="1800" dirty="0">
                <a:solidFill>
                  <a:schemeClr val="accent3">
                    <a:lumMod val="25000"/>
                  </a:schemeClr>
                </a:solidFill>
              </a:rPr>
              <a:t>() and turn it into a Pandas </a:t>
            </a:r>
            <a:r>
              <a:rPr lang="en-US" sz="1800" dirty="0" err="1">
                <a:solidFill>
                  <a:schemeClr val="accent3">
                    <a:lumMod val="25000"/>
                  </a:schemeClr>
                </a:solidFill>
              </a:rPr>
              <a:t>dataframe</a:t>
            </a:r>
            <a:r>
              <a:rPr lang="en-US" sz="1800" dirty="0">
                <a:solidFill>
                  <a:schemeClr val="accent3">
                    <a:lumMod val="25000"/>
                  </a:schemeClr>
                </a:solidFill>
              </a:rPr>
              <a:t> using .</a:t>
            </a:r>
            <a:r>
              <a:rPr lang="en-US" sz="1800" dirty="0" err="1">
                <a:solidFill>
                  <a:schemeClr val="accent3">
                    <a:lumMod val="25000"/>
                  </a:schemeClr>
                </a:solidFill>
              </a:rPr>
              <a:t>json_normalize</a:t>
            </a:r>
            <a:r>
              <a:rPr lang="en-US" sz="1800" dirty="0">
                <a:solidFill>
                  <a:schemeClr val="accent3">
                    <a:lumMod val="25000"/>
                  </a:schemeClr>
                </a:solidFill>
              </a:rPr>
              <a:t>()</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We then cleaned the data, that has no information, for example the rocket column has no information about the rocket.</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 Next, we checked for missing values and fill in missing values and replace with the mean value.</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In addition, we performed web scraping from Wikipedia for Falcon 9 launch records with BeautifulSoup. </a:t>
            </a:r>
          </a:p>
          <a:p>
            <a:pPr marL="800100" lvl="1" indent="-342900" algn="just">
              <a:lnSpc>
                <a:spcPct val="100000"/>
              </a:lnSpc>
              <a:spcBef>
                <a:spcPts val="1400"/>
              </a:spcBef>
              <a:buFont typeface="+mj-lt"/>
              <a:buAutoNum type="arabicPeriod"/>
            </a:pPr>
            <a:r>
              <a:rPr lang="en-US" sz="1800" dirty="0">
                <a:solidFill>
                  <a:schemeClr val="accent3">
                    <a:lumMod val="25000"/>
                  </a:schemeClr>
                </a:solidFill>
              </a:rPr>
              <a:t>The objective was to extract the launch records as HTML table, parse the table and convert it to a pandas data frame for future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230048" y="1312546"/>
            <a:ext cx="4969448" cy="5240654"/>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800" dirty="0">
                <a:solidFill>
                  <a:schemeClr val="accent3">
                    <a:lumMod val="25000"/>
                  </a:schemeClr>
                </a:solidFill>
              </a:rPr>
              <a:t>We used the get request to the SpaceX API to collect data, clean the requested data and did some basic data wrangling and formatting.</a:t>
            </a:r>
          </a:p>
          <a:p>
            <a:pPr>
              <a:lnSpc>
                <a:spcPct val="100000"/>
              </a:lnSpc>
              <a:spcBef>
                <a:spcPts val="1400"/>
              </a:spcBef>
            </a:pPr>
            <a:r>
              <a:rPr lang="en-US" sz="1800" dirty="0">
                <a:solidFill>
                  <a:schemeClr val="accent3">
                    <a:lumMod val="25000"/>
                  </a:schemeClr>
                </a:solidFill>
              </a:rPr>
              <a:t>The link to the notebook is </a:t>
            </a:r>
            <a:r>
              <a:rPr lang="en-US" sz="1800" dirty="0">
                <a:solidFill>
                  <a:srgbClr val="1C7DDB"/>
                </a:solidFill>
                <a:hlinkClick r:id="rId3"/>
              </a:rPr>
              <a:t>https://github.com/ACJB/Data-Science-Capstone-Project/blob/907f208add310eba57bbeadc3cedc7ce8ba0f841/jupyter-labs-spacex-data-collection-api.ipynb</a:t>
            </a:r>
            <a:r>
              <a:rPr lang="en-US" sz="1800" dirty="0">
                <a:solidFill>
                  <a:srgbClr val="1C7DDB"/>
                </a:solidFill>
              </a:rPr>
              <a:t> </a:t>
            </a:r>
            <a:endParaRPr lang="en-US" sz="1800" dirty="0"/>
          </a:p>
          <a:p>
            <a:endParaRPr lang="en-US" sz="18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0" name="Picture 19">
            <a:extLst>
              <a:ext uri="{FF2B5EF4-FFF2-40B4-BE49-F238E27FC236}">
                <a16:creationId xmlns:a16="http://schemas.microsoft.com/office/drawing/2014/main" id="{B9A38221-C116-5C16-4C83-6F3CF57172A2}"/>
              </a:ext>
            </a:extLst>
          </p:cNvPr>
          <p:cNvPicPr>
            <a:picLocks noChangeAspect="1"/>
          </p:cNvPicPr>
          <p:nvPr/>
        </p:nvPicPr>
        <p:blipFill>
          <a:blip r:embed="rId4"/>
          <a:stretch>
            <a:fillRect/>
          </a:stretch>
        </p:blipFill>
        <p:spPr>
          <a:xfrm>
            <a:off x="6230048" y="1312546"/>
            <a:ext cx="4969448" cy="5240654"/>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233285"/>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rPr>
              <a:t>We applied BeautifulSoup to </a:t>
            </a:r>
            <a:r>
              <a:rPr lang="en-US" sz="1800" dirty="0" err="1">
                <a:solidFill>
                  <a:schemeClr val="accent3">
                    <a:lumMod val="25000"/>
                  </a:schemeClr>
                </a:solidFill>
              </a:rPr>
              <a:t>webscrap</a:t>
            </a:r>
            <a:r>
              <a:rPr lang="en-US" sz="1800" dirty="0">
                <a:solidFill>
                  <a:schemeClr val="accent3">
                    <a:lumMod val="25000"/>
                  </a:schemeClr>
                </a:solidFill>
              </a:rPr>
              <a:t> Falcon 9 launch records.</a:t>
            </a:r>
          </a:p>
          <a:p>
            <a:pPr>
              <a:lnSpc>
                <a:spcPct val="100000"/>
              </a:lnSpc>
              <a:spcBef>
                <a:spcPts val="1400"/>
              </a:spcBef>
            </a:pPr>
            <a:r>
              <a:rPr lang="en-US" sz="1800" dirty="0">
                <a:solidFill>
                  <a:schemeClr val="accent3">
                    <a:lumMod val="25000"/>
                  </a:schemeClr>
                </a:solidFill>
              </a:rPr>
              <a:t>The link to the notebook is </a:t>
            </a:r>
            <a:r>
              <a:rPr lang="en-US" sz="1800" dirty="0">
                <a:solidFill>
                  <a:srgbClr val="1C7DDB"/>
                </a:solidFill>
                <a:hlinkClick r:id="rId3"/>
              </a:rPr>
              <a:t>https://github.com/ACJB/Data-Science-Capstone-Project/blob/907f208add310eba57bbeadc3cedc7ce8ba0f841/jupyter-labs-webscraping.ipynb</a:t>
            </a:r>
            <a:r>
              <a:rPr lang="en-US" sz="1800" dirty="0">
                <a:solidFill>
                  <a:srgbClr val="1C7DDB"/>
                </a:solidFill>
              </a:rPr>
              <a:t> </a:t>
            </a:r>
            <a:endParaRPr lang="en-US" sz="18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B4A02918-945B-1AFC-7A9B-E47F851321BA}"/>
              </a:ext>
            </a:extLst>
          </p:cNvPr>
          <p:cNvPicPr>
            <a:picLocks noChangeAspect="1"/>
          </p:cNvPicPr>
          <p:nvPr/>
        </p:nvPicPr>
        <p:blipFill>
          <a:blip r:embed="rId4"/>
          <a:stretch>
            <a:fillRect/>
          </a:stretch>
        </p:blipFill>
        <p:spPr>
          <a:xfrm>
            <a:off x="5910263" y="1493520"/>
            <a:ext cx="5460999" cy="450564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489</TotalTime>
  <Words>2452</Words>
  <Application>Microsoft Office PowerPoint</Application>
  <PresentationFormat>Widescreen</PresentationFormat>
  <Paragraphs>223</Paragraphs>
  <Slides>47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CHENG YUK FOOK</cp:lastModifiedBy>
  <cp:revision>219</cp:revision>
  <dcterms:created xsi:type="dcterms:W3CDTF">2021-04-29T18:58:34Z</dcterms:created>
  <dcterms:modified xsi:type="dcterms:W3CDTF">2022-06-16T09:55:28Z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